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2" r:id="rId2"/>
    <p:sldId id="259" r:id="rId3"/>
    <p:sldId id="260" r:id="rId4"/>
    <p:sldId id="265" r:id="rId5"/>
    <p:sldId id="261" r:id="rId6"/>
    <p:sldId id="267" r:id="rId7"/>
    <p:sldId id="268" r:id="rId8"/>
    <p:sldId id="283" r:id="rId9"/>
    <p:sldId id="284" r:id="rId10"/>
    <p:sldId id="269" r:id="rId11"/>
    <p:sldId id="263" r:id="rId12"/>
    <p:sldId id="274" r:id="rId13"/>
    <p:sldId id="276" r:id="rId14"/>
    <p:sldId id="279" r:id="rId15"/>
    <p:sldId id="271" r:id="rId16"/>
    <p:sldId id="272" r:id="rId17"/>
    <p:sldId id="273" r:id="rId18"/>
    <p:sldId id="285" r:id="rId19"/>
    <p:sldId id="264" r:id="rId20"/>
  </p:sldIdLst>
  <p:sldSz cx="9144000" cy="6858000" type="screen4x3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  <a:srgbClr val="006600"/>
    <a:srgbClr val="33CC33"/>
    <a:srgbClr val="FF00FF"/>
    <a:srgbClr val="FF6600"/>
    <a:srgbClr val="3366CC"/>
    <a:srgbClr val="FF00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22310-0850-4429-8AC0-62D5FD8DD39C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63DD-27DD-43DD-95AD-5BC9AC303A3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2</a:t>
            </a:fld>
            <a:endParaRPr lang="sk-S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11</a:t>
            </a:fld>
            <a:endParaRPr lang="sk-S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13</a:t>
            </a:fld>
            <a:endParaRPr lang="sk-S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14</a:t>
            </a:fld>
            <a:endParaRPr lang="sk-S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15</a:t>
            </a:fld>
            <a:endParaRPr lang="sk-S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63DD-27DD-43DD-95AD-5BC9AC303A39}" type="slidenum">
              <a:rPr lang="sk-SK" smtClean="0"/>
              <a:pPr/>
              <a:t>18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496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1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184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8828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8850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64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952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3685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05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22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723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406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434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899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916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350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236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8666-8DBF-4D78-B545-A27AB5944F70}" type="datetimeFigureOut">
              <a:rPr lang="sk-SK" smtClean="0"/>
              <a:pPr/>
              <a:t>2.10.2016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931AFE-5FF4-411F-B3C0-A1FBC95AD5B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893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2003/595/2016010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s.eu.sk/" TargetMode="External"/><Relationship Id="rId2" Type="http://schemas.openxmlformats.org/officeDocument/2006/relationships/hyperlink" Target="mailto:jana.vozaryova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lov-lex.s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                    </a:t>
            </a:r>
            <a:endParaRPr lang="sk-SK" dirty="0"/>
          </a:p>
        </p:txBody>
      </p:sp>
      <p:pic>
        <p:nvPicPr>
          <p:cNvPr id="9" name="Picture 2" descr="C:\Users\Milka\Desktop\logo_dieta_finish-page-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38629" y="2160588"/>
            <a:ext cx="5490355" cy="3881437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5" r="22826"/>
          <a:stretch>
            <a:fillRect/>
          </a:stretch>
        </p:blipFill>
        <p:spPr bwMode="auto">
          <a:xfrm>
            <a:off x="611978" y="446385"/>
            <a:ext cx="2736304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116" y="509960"/>
            <a:ext cx="270894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ok 7" descr="C:\JANA UCTOVNICTVO\MUDROSTI\SKOLENIA VOKA\Mentor školenie 2016\!cid_image002_jpg@01D1068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501191"/>
            <a:ext cx="2009475" cy="71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Kocka 2"/>
          <p:cNvSpPr/>
          <p:nvPr/>
        </p:nvSpPr>
        <p:spPr>
          <a:xfrm>
            <a:off x="7947178" y="4101306"/>
            <a:ext cx="704135" cy="1656184"/>
          </a:xfrm>
          <a:prstGeom prst="cub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" name="Picture 2" descr="C:\Users\Milka\Desktop\logo_dieta_finish-page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376" y="1782762"/>
            <a:ext cx="6402047" cy="4525963"/>
          </a:xfrm>
          <a:prstGeom prst="rect">
            <a:avLst/>
          </a:prstGeom>
          <a:noFill/>
        </p:spPr>
      </p:pic>
      <p:sp>
        <p:nvSpPr>
          <p:cNvPr id="5" name="Kocka 4"/>
          <p:cNvSpPr/>
          <p:nvPr/>
        </p:nvSpPr>
        <p:spPr>
          <a:xfrm>
            <a:off x="6887659" y="5912982"/>
            <a:ext cx="1522511" cy="926552"/>
          </a:xfrm>
          <a:prstGeom prst="cub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Kocka 10"/>
          <p:cNvSpPr/>
          <p:nvPr/>
        </p:nvSpPr>
        <p:spPr>
          <a:xfrm>
            <a:off x="7566534" y="5041469"/>
            <a:ext cx="912504" cy="1031120"/>
          </a:xfrm>
          <a:prstGeom prst="cub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Kocka 11"/>
          <p:cNvSpPr/>
          <p:nvPr/>
        </p:nvSpPr>
        <p:spPr>
          <a:xfrm>
            <a:off x="8234424" y="3203601"/>
            <a:ext cx="351492" cy="94016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Kocka 12"/>
          <p:cNvSpPr/>
          <p:nvPr/>
        </p:nvSpPr>
        <p:spPr>
          <a:xfrm>
            <a:off x="8234424" y="3195468"/>
            <a:ext cx="351492" cy="94016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Kocka 13"/>
          <p:cNvSpPr/>
          <p:nvPr/>
        </p:nvSpPr>
        <p:spPr>
          <a:xfrm>
            <a:off x="8688480" y="4483539"/>
            <a:ext cx="360162" cy="775078"/>
          </a:xfrm>
          <a:prstGeom prst="cube">
            <a:avLst/>
          </a:prstGeom>
          <a:gradFill flip="none" rotWithShape="1">
            <a:gsLst>
              <a:gs pos="0">
                <a:srgbClr val="008000">
                  <a:tint val="66000"/>
                  <a:satMod val="160000"/>
                </a:srgbClr>
              </a:gs>
              <a:gs pos="50000">
                <a:srgbClr val="008000">
                  <a:tint val="44500"/>
                  <a:satMod val="160000"/>
                </a:srgbClr>
              </a:gs>
              <a:gs pos="100000">
                <a:srgbClr val="008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Kocka 14"/>
          <p:cNvSpPr/>
          <p:nvPr/>
        </p:nvSpPr>
        <p:spPr>
          <a:xfrm>
            <a:off x="8381675" y="5258618"/>
            <a:ext cx="704135" cy="1580915"/>
          </a:xfrm>
          <a:prstGeom prst="cub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903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Čo je to zisk ?</a:t>
            </a:r>
          </a:p>
        </p:txBody>
      </p:sp>
      <p:pic>
        <p:nvPicPr>
          <p:cNvPr id="4" name="Zástupný symbol obsahu 3" descr="C:\JANA UCTOVNICTVO\MUDROSTI\SKOLENIA ALKP\Účtovníctvo ALKP skuska 2015\Kalkulačk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56792"/>
            <a:ext cx="6096000" cy="4318000"/>
          </a:xfrm>
          <a:prstGeom prst="rect">
            <a:avLst/>
          </a:prstGeom>
          <a:noFill/>
        </p:spPr>
      </p:pic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829765"/>
              </p:ext>
            </p:extLst>
          </p:nvPr>
        </p:nvGraphicFramePr>
        <p:xfrm>
          <a:off x="1524000" y="1268760"/>
          <a:ext cx="6096000" cy="120015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0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k-SK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704850" algn="l"/>
                        </a:tabLst>
                      </a:pPr>
                      <a:r>
                        <a:rPr lang="sk-SK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Zisk je kladný </a:t>
                      </a:r>
                      <a:r>
                        <a:rPr lang="sk-SK" sz="2600" b="1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rozdiel</a:t>
                      </a:r>
                      <a:r>
                        <a:rPr lang="sk-SK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 medzi príjmami a výdavkami.</a:t>
                      </a:r>
                      <a:endParaRPr lang="sk-SK" sz="1100" dirty="0">
                        <a:ln>
                          <a:solidFill>
                            <a:schemeClr val="tx1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971600" y="404664"/>
            <a:ext cx="73448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sk-SK" sz="2800" b="1" cap="none" spc="50" dirty="0">
              <a:ln w="11430"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7"/>
          </a:xfrm>
        </p:spPr>
        <p:txBody>
          <a:bodyPr>
            <a:normAutofit/>
          </a:bodyPr>
          <a:lstStyle/>
          <a:p>
            <a:pPr algn="ctr"/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Príjmy – výnosy</a:t>
            </a:r>
            <a:b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podnikania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3096344"/>
          </a:xfrm>
        </p:spPr>
        <p:txBody>
          <a:bodyPr>
            <a:normAutofit fontScale="92500" lnSpcReduction="10000"/>
          </a:bodyPr>
          <a:lstStyle/>
          <a:p>
            <a:pPr marL="1074738" indent="-892175" algn="l"/>
            <a:r>
              <a:rPr lang="sk-SK" sz="2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Tržby za predaj:</a:t>
            </a:r>
          </a:p>
          <a:p>
            <a:pPr marL="2239963" indent="633413" algn="l">
              <a:lnSpc>
                <a:spcPct val="150000"/>
              </a:lnSpc>
              <a:buFont typeface="Wingdings" pitchFamily="2" charset="2"/>
              <a:buChar char="ü"/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Tovarov</a:t>
            </a:r>
          </a:p>
          <a:p>
            <a:pPr marL="2239963" indent="633413" algn="l">
              <a:lnSpc>
                <a:spcPct val="150000"/>
              </a:lnSpc>
              <a:buFont typeface="Wingdings" pitchFamily="2" charset="2"/>
              <a:buChar char="ü"/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Služieb</a:t>
            </a:r>
          </a:p>
          <a:p>
            <a:pPr marL="2239963" indent="633413" algn="l">
              <a:lnSpc>
                <a:spcPct val="150000"/>
              </a:lnSpc>
              <a:buFont typeface="Wingdings" pitchFamily="2" charset="2"/>
              <a:buChar char="ü"/>
            </a:pPr>
            <a:endParaRPr lang="sk-SK" sz="2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39963" indent="633413" algn="l">
              <a:lnSpc>
                <a:spcPct val="150000"/>
              </a:lnSpc>
              <a:buFont typeface="Wingdings" pitchFamily="2" charset="2"/>
              <a:buChar char="ü"/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Ďalšie príjmy</a:t>
            </a:r>
          </a:p>
          <a:p>
            <a:pPr marL="2239963" indent="633413" algn="l"/>
            <a:endParaRPr lang="sk-SK" sz="19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239963" indent="633413" algn="l"/>
            <a:endParaRPr lang="sk-SK" sz="19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Príjmy – výnosy </a:t>
            </a:r>
            <a:br>
              <a:rPr lang="sk-SK" sz="24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4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podnikania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pôžička príjem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výnos z úrokov z peňazí na účte príjem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výnos z predaja z majetku príjem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dar príjem 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dotácia, alebo iná finančná, materiálna pomoc príjem 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971600" y="404664"/>
            <a:ext cx="73448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sk-SK" sz="2800" b="1" cap="none" spc="50" dirty="0">
              <a:ln w="11430"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Výdavky – náklady</a:t>
            </a:r>
            <a:b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podnikania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584" y="1412776"/>
            <a:ext cx="7848872" cy="4824536"/>
          </a:xfrm>
        </p:spPr>
        <p:txBody>
          <a:bodyPr>
            <a:normAutofit/>
          </a:bodyPr>
          <a:lstStyle/>
          <a:p>
            <a:pPr marL="1074738" indent="-1074738" algn="l"/>
            <a:endParaRPr lang="sk-SK" sz="1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74738" indent="-1074738" algn="l"/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dani z príjmov 595/2003 § 2 písm. i</a:t>
            </a:r>
          </a:p>
          <a:p>
            <a:pPr algn="l"/>
            <a:endParaRPr lang="sk-SK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účely tohto zákona sa rozumie:</a:t>
            </a:r>
          </a:p>
          <a:p>
            <a:pPr algn="l"/>
            <a:endParaRPr lang="sk-SK" sz="2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daňovým výdavkom výdavok (náklad) na dosiahnutie, zabezpečenie a udržanie zdaniteľných príjmov preukázateľne vynaložený daňovníkom, zaúčtovaný v účtovníctve</a:t>
            </a:r>
            <a:r>
              <a:rPr lang="sk-SK" sz="2600" baseline="30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 tooltip="Odkaz na predpis alebo ustanovenie"/>
              </a:rPr>
              <a:t>1</a:t>
            </a: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 tooltip="Odkaz na predpis alebo ustanovenie"/>
              </a:rPr>
              <a:t>)</a:t>
            </a: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daňovníka alebo zaevidovaný v evidencii podľa </a:t>
            </a: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 tooltip="Odkaz na predpis alebo ustanovenie"/>
              </a:rPr>
              <a:t>§ 6 ods. 11</a:t>
            </a:r>
            <a:endParaRPr lang="sk-SK" sz="2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562600" algn="r"/>
              </a:tabLst>
            </a:pPr>
            <a:endParaRPr lang="sk-SK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562600" algn="r"/>
              </a:tabLst>
            </a:pPr>
            <a:endParaRPr lang="sk-SK" sz="1800" b="1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971600" y="404664"/>
            <a:ext cx="73448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sk-SK" sz="2800" b="1" cap="none" spc="50" dirty="0">
              <a:ln w="11430"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Výdavky – náklady</a:t>
            </a:r>
            <a:b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podnikania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064896" cy="5040560"/>
          </a:xfrm>
        </p:spPr>
        <p:txBody>
          <a:bodyPr>
            <a:normAutofit fontScale="85000" lnSpcReduction="20000"/>
          </a:bodyPr>
          <a:lstStyle/>
          <a:p>
            <a:pPr marL="266700" indent="358775" algn="l">
              <a:lnSpc>
                <a:spcPct val="150000"/>
              </a:lnSpc>
              <a:tabLst>
                <a:tab pos="5562600" algn="r"/>
              </a:tabLst>
            </a:pPr>
            <a:r>
              <a:rPr lang="sk-SK" sz="2600" b="1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Podľa druhu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Tovar, materiál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Nájom nehnuteľného majetku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Hnuteľný majetok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Opravy údržba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Mzdové náklady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Poistenie, internet, telefón, reklama, účtovníctvo, poplatky banke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Cestovné náhrady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Dane a iné poplatky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Poistenie zdravotné podnikateľa ?</a:t>
            </a:r>
          </a:p>
          <a:p>
            <a:pPr marL="2781300" indent="-358775" algn="l">
              <a:buFont typeface="Wingdings" pitchFamily="2" charset="2"/>
              <a:buChar char="ü"/>
              <a:tabLst>
                <a:tab pos="5562600" algn="r"/>
              </a:tabLst>
            </a:pPr>
            <a:r>
              <a:rPr lang="sk-SK" sz="26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Poistenie sociálne podnikateľa ?</a:t>
            </a:r>
          </a:p>
          <a:p>
            <a:pPr algn="l">
              <a:tabLst>
                <a:tab pos="5562600" algn="r"/>
              </a:tabLst>
            </a:pPr>
            <a:endParaRPr lang="sk-SK" sz="1800" b="1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971600" y="404664"/>
            <a:ext cx="73448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sk-SK" sz="2800" b="1" cap="none" spc="50" dirty="0">
              <a:ln w="11430"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Príjmy – výnosy z podnikania</a:t>
            </a:r>
            <a:b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5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Časové obdobie dosahovania príjmu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53108" y="1412778"/>
            <a:ext cx="7556376" cy="4680518"/>
          </a:xfrm>
        </p:spPr>
        <p:txBody>
          <a:bodyPr>
            <a:normAutofit fontScale="62500" lnSpcReduction="20000"/>
          </a:bodyPr>
          <a:lstStyle/>
          <a:p>
            <a:pPr marL="1074738" indent="-1074738" algn="l"/>
            <a:endParaRPr lang="sk-SK" sz="2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6365875" algn="r"/>
              </a:tabLst>
            </a:pPr>
            <a:r>
              <a:rPr lang="sk-SK" sz="37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Rok má dní 	365 </a:t>
            </a:r>
          </a:p>
          <a:p>
            <a:pPr algn="l">
              <a:tabLst>
                <a:tab pos="6365875" algn="r"/>
              </a:tabLst>
            </a:pPr>
            <a:endParaRPr lang="sk-SK" sz="37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6365875" algn="r"/>
              </a:tabLst>
            </a:pPr>
            <a:r>
              <a:rPr lang="sk-SK" sz="37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Soboty a nedele 52 x 2 = 	-104</a:t>
            </a:r>
          </a:p>
          <a:p>
            <a:pPr algn="l">
              <a:tabLst>
                <a:tab pos="6365875" algn="r"/>
              </a:tabLst>
            </a:pPr>
            <a:r>
              <a:rPr lang="sk-SK" sz="37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Sviatky 	-15</a:t>
            </a:r>
          </a:p>
          <a:p>
            <a:pPr algn="l">
              <a:tabLst>
                <a:tab pos="6365875" algn="r"/>
              </a:tabLst>
            </a:pPr>
            <a:r>
              <a:rPr lang="sk-SK" sz="37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Dovolenka 	-25</a:t>
            </a:r>
          </a:p>
          <a:p>
            <a:pPr algn="l">
              <a:tabLst>
                <a:tab pos="6365875" algn="r"/>
              </a:tabLst>
            </a:pPr>
            <a:r>
              <a:rPr lang="sk-SK" sz="37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Nečakané udalosti PN, sezónne riziká	-20</a:t>
            </a:r>
          </a:p>
          <a:p>
            <a:pPr algn="l">
              <a:tabLst>
                <a:tab pos="6365875" algn="r"/>
              </a:tabLst>
            </a:pPr>
            <a:r>
              <a:rPr lang="sk-SK" sz="37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Vzdelávanie	-20</a:t>
            </a:r>
          </a:p>
          <a:p>
            <a:pPr algn="l">
              <a:tabLst>
                <a:tab pos="6365875" algn="r"/>
              </a:tabLst>
            </a:pPr>
            <a:r>
              <a:rPr lang="sk-SK" sz="37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Zostatok dní	181</a:t>
            </a:r>
            <a:endParaRPr lang="sk-SK" sz="37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6365875" algn="r"/>
              </a:tabLst>
            </a:pPr>
            <a:endParaRPr lang="sk-SK" sz="3700" b="1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6365875" algn="r"/>
              </a:tabLst>
            </a:pPr>
            <a:r>
              <a:rPr lang="sk-SK" sz="37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Zostatok dní na jeden mesiac	15</a:t>
            </a:r>
            <a:endParaRPr lang="sk-SK" sz="3700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Postup výpočtu osobnej spotreby</a:t>
            </a:r>
            <a:br>
              <a:rPr lang="sk-SK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k-SK" sz="2400" b="1" dirty="0">
              <a:solidFill>
                <a:srgbClr val="00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600" b="1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Peniaze na osobnú spotrebu </a:t>
            </a:r>
          </a:p>
          <a:p>
            <a:pPr>
              <a:buNone/>
            </a:pPr>
            <a:r>
              <a:rPr lang="sk-SK" sz="2600" b="1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jeden mesiac:</a:t>
            </a:r>
          </a:p>
          <a:p>
            <a:pPr>
              <a:buNone/>
            </a:pPr>
            <a:endParaRPr lang="sk-SK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8775" indent="1708150" algn="ctr">
              <a:buNone/>
              <a:tabLst>
                <a:tab pos="7620000" algn="r"/>
              </a:tabLst>
            </a:pPr>
            <a:r>
              <a:rPr lang="sk-SK" sz="26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Cieľ	1 620 €</a:t>
            </a:r>
          </a:p>
          <a:p>
            <a:pPr marL="358775" indent="1708150" algn="ctr">
              <a:buNone/>
              <a:tabLst>
                <a:tab pos="7620000" algn="r"/>
              </a:tabLst>
            </a:pPr>
            <a:endParaRPr lang="sk-SK" sz="2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8775" indent="1708150" algn="ctr">
              <a:buNone/>
              <a:tabLst>
                <a:tab pos="76200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Všetky výdavky	500 €</a:t>
            </a:r>
          </a:p>
          <a:p>
            <a:pPr marL="358775" indent="1708150" algn="ctr">
              <a:buNone/>
              <a:tabLst>
                <a:tab pos="76200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Všetky príjmy	2 500 € </a:t>
            </a:r>
          </a:p>
          <a:p>
            <a:pPr marL="358775" indent="1708150" algn="ctr">
              <a:buNone/>
              <a:tabLst>
                <a:tab pos="76200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Daň	380 €</a:t>
            </a:r>
          </a:p>
          <a:p>
            <a:pPr>
              <a:buNone/>
            </a:pPr>
            <a:endParaRPr lang="sk-SK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Ďalší</a:t>
            </a:r>
            <a:r>
              <a:rPr lang="sk-SK" dirty="0"/>
              <a:t> </a:t>
            </a:r>
            <a:r>
              <a:rPr lang="sk-SK" sz="24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prepočet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598" y="1844824"/>
            <a:ext cx="6842721" cy="38807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k-SK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6700" indent="0">
              <a:buNone/>
            </a:pPr>
            <a:r>
              <a:rPr lang="sk-SK" sz="2600" b="1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Pokiaľ chcem dosiahnuť svoj cieľ musím </a:t>
            </a:r>
            <a:r>
              <a:rPr lang="sk-SK" sz="2600" b="1" u="sng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zarobiť:</a:t>
            </a:r>
          </a:p>
          <a:p>
            <a:pPr>
              <a:buNone/>
              <a:tabLst>
                <a:tab pos="6545263" algn="r"/>
              </a:tabLst>
            </a:pPr>
            <a:endParaRPr lang="sk-SK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65225">
              <a:buNone/>
              <a:tabLst>
                <a:tab pos="6545263" algn="r"/>
              </a:tabLst>
            </a:pPr>
            <a:endParaRPr lang="sk-SK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19250" indent="-1084263">
              <a:buNone/>
              <a:tabLst>
                <a:tab pos="7620000" algn="r"/>
              </a:tabLst>
            </a:pPr>
            <a:r>
              <a:rPr lang="sk-SK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Za pätnásť dní 	2 500 €</a:t>
            </a:r>
          </a:p>
          <a:p>
            <a:pPr marL="1619250" indent="-1084263">
              <a:buNone/>
              <a:tabLst>
                <a:tab pos="7620000" algn="r"/>
              </a:tabLst>
            </a:pPr>
            <a:r>
              <a:rPr lang="sk-SK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Za jeden pracovný deň (8 hodín)	167 €</a:t>
            </a:r>
          </a:p>
          <a:p>
            <a:pPr marL="1619250" indent="-1084263">
              <a:buNone/>
              <a:tabLst>
                <a:tab pos="7620000" algn="r"/>
              </a:tabLst>
            </a:pPr>
            <a:r>
              <a:rPr lang="sk-SK" sz="2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 jednu pracovnú hodinu	21 € 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971600" y="404664"/>
            <a:ext cx="734481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sk-SK" sz="2800" b="1" cap="none" spc="50" dirty="0">
              <a:ln w="11430">
                <a:solidFill>
                  <a:srgbClr val="FFFF00"/>
                </a:solidFill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k-SK" sz="2800" b="1" cap="none" spc="50" dirty="0">
              <a:ln w="11430">
                <a:noFill/>
              </a:ln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Predpokladané príjmy a výdavky</a:t>
            </a:r>
            <a:b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podnikania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064896" cy="5040560"/>
          </a:xfrm>
        </p:spPr>
        <p:txBody>
          <a:bodyPr>
            <a:normAutofit/>
          </a:bodyPr>
          <a:lstStyle/>
          <a:p>
            <a:pPr>
              <a:tabLst>
                <a:tab pos="5562600" algn="r"/>
              </a:tabLst>
            </a:pPr>
            <a:endParaRPr lang="sk-SK" sz="2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tabLst>
                <a:tab pos="5562600" algn="r"/>
              </a:tabLst>
            </a:pPr>
            <a:endParaRPr lang="sk-SK" sz="2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príjmy – výdavky = zisk pred zdanením</a:t>
            </a:r>
          </a:p>
          <a:p>
            <a:pPr algn="ctr">
              <a:lnSpc>
                <a:spcPct val="150000"/>
              </a:lnSpc>
              <a:tabLst>
                <a:tab pos="5562600" algn="r"/>
              </a:tabLst>
            </a:pPr>
            <a:r>
              <a:rPr lang="sk-SK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 dane x 19 % = daň</a:t>
            </a:r>
          </a:p>
          <a:p>
            <a:pPr algn="ctr">
              <a:lnSpc>
                <a:spcPct val="150000"/>
              </a:lnSpc>
              <a:tabLst>
                <a:tab pos="5562600" algn="r"/>
              </a:tabLst>
            </a:pPr>
            <a:r>
              <a:rPr lang="sk-SK" sz="26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zisk pred zdanením – daň = čistý zisk</a:t>
            </a:r>
          </a:p>
          <a:p>
            <a:pPr algn="l">
              <a:tabLst>
                <a:tab pos="5562600" algn="r"/>
              </a:tabLst>
            </a:pPr>
            <a:endParaRPr lang="sk-SK" sz="1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73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1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ĎAKUJEM ZA POZORNOSŤ</a:t>
            </a:r>
            <a:br>
              <a:rPr lang="sk-SK" sz="32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sk-SK" sz="32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36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27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Jana Vozáryová</a:t>
            </a:r>
            <a:br>
              <a:rPr lang="sk-SK" sz="36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1100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Členka Asociácie lektorov a kariérnych poradcov </a:t>
            </a:r>
            <a:br>
              <a:rPr lang="sk-SK" sz="11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sk-SK" sz="3200" b="1" dirty="0">
                <a:ln w="3175">
                  <a:solidFill>
                    <a:srgbClr val="FFFF00"/>
                  </a:solidFill>
                </a:ln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800200"/>
          </a:xfrm>
        </p:spPr>
        <p:txBody>
          <a:bodyPr>
            <a:normAutofit/>
          </a:bodyPr>
          <a:lstStyle/>
          <a:p>
            <a:pPr algn="ctr"/>
            <a:r>
              <a:rPr lang="sk-SK" sz="1000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Kontakt</a:t>
            </a:r>
            <a:r>
              <a:rPr lang="sk-SK" sz="10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sk-SK" sz="1000" b="1" dirty="0">
                <a:ln w="3175">
                  <a:solidFill>
                    <a:srgbClr val="FFFF00"/>
                  </a:solidFill>
                </a:ln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sk-SK" sz="10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jana.vozaryova@gmail.com</a:t>
            </a:r>
            <a:r>
              <a:rPr lang="sk-SK" sz="10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k-SK" sz="10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1000" u="sng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www.epas.eu.sk</a:t>
            </a:r>
            <a:r>
              <a:rPr lang="sk-SK" sz="1000" u="sng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sk-SK" sz="900" u="sng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Tel: 0917 170 121</a:t>
            </a:r>
          </a:p>
          <a:p>
            <a:endParaRPr lang="sk-SK" dirty="0"/>
          </a:p>
        </p:txBody>
      </p:sp>
      <p:pic>
        <p:nvPicPr>
          <p:cNvPr id="5" name="Obrázok 4" descr="C:\JANA SUKRONE\FOTKY\PA270011 foto Jana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492896"/>
            <a:ext cx="1295400" cy="1415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7772400" cy="1872208"/>
          </a:xfrm>
        </p:spPr>
        <p:txBody>
          <a:bodyPr>
            <a:normAutofit/>
          </a:bodyPr>
          <a:lstStyle/>
          <a:p>
            <a:pPr lvl="0"/>
            <a:br>
              <a:rPr lang="sk-SK" sz="2800" dirty="0"/>
            </a:br>
            <a:br>
              <a:rPr lang="sk-SK" sz="2800" b="0" cap="none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k-SK" sz="2800" b="0" cap="none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3312367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Zdokonaliť si zručnosti a rozšíriť si vedomosti v  ekonomických oblastiach</a:t>
            </a:r>
          </a:p>
          <a:p>
            <a:endParaRPr lang="sk-SK" sz="28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398963" lvl="0" indent="-995363">
              <a:buFont typeface="Wingdings" pitchFamily="2" charset="2"/>
              <a:buChar char="ü"/>
            </a:pPr>
            <a:r>
              <a:rPr lang="sk-SK" sz="28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Financie</a:t>
            </a:r>
          </a:p>
          <a:p>
            <a:pPr marL="4398963" lvl="0" indent="-995363">
              <a:buFont typeface="Wingdings" pitchFamily="2" charset="2"/>
              <a:buChar char="ü"/>
            </a:pPr>
            <a:r>
              <a:rPr lang="sk-SK" sz="28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Cenotvorba</a:t>
            </a:r>
          </a:p>
          <a:p>
            <a:endParaRPr lang="sk-SK" sz="2800" b="1" dirty="0">
              <a:solidFill>
                <a:srgbClr val="000000"/>
              </a:solidFill>
            </a:endParaRPr>
          </a:p>
        </p:txBody>
      </p:sp>
      <p:pic>
        <p:nvPicPr>
          <p:cNvPr id="4" name="Obrázok 3" descr="C:\JANA UCTOVNICTVO\MUDROSTI\SKOLENIA ALKP\DANE AKO NA NE\peniaze pribúdajú.jpg"/>
          <p:cNvPicPr/>
          <p:nvPr/>
        </p:nvPicPr>
        <p:blipFill>
          <a:blip r:embed="rId3" cstate="print">
            <a:lum contrast="29000"/>
          </a:blip>
          <a:srcRect/>
          <a:stretch>
            <a:fillRect/>
          </a:stretch>
        </p:blipFill>
        <p:spPr bwMode="auto">
          <a:xfrm>
            <a:off x="323528" y="3717032"/>
            <a:ext cx="85725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 descr="C:\JANA UCTOVNICTVO\MUDROSTI\SKOLENIA ALKP\DANE AKO NA NE\peniaz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9707" y="2892326"/>
            <a:ext cx="2784701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/>
          </a:bodyPr>
          <a:lstStyle/>
          <a:p>
            <a:r>
              <a:rPr lang="sk-SK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Čo musíme vedieť a spraviť, aby podnikanie prebiehalo podľa našich predstáv ?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83568" y="2018705"/>
            <a:ext cx="7016824" cy="3937992"/>
          </a:xfrm>
        </p:spPr>
        <p:txBody>
          <a:bodyPr>
            <a:normAutofit/>
          </a:bodyPr>
          <a:lstStyle/>
          <a:p>
            <a:pPr marL="2327275" indent="-1795463" algn="l"/>
            <a:endParaRPr lang="sk-SK" sz="2800" dirty="0">
              <a:solidFill>
                <a:srgbClr val="3366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84250" indent="-533400" algn="l">
              <a:buFont typeface="Wingdings" pitchFamily="2" charset="2"/>
              <a:buChar char="ü"/>
            </a:pPr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Poznať svoj cieľ </a:t>
            </a:r>
          </a:p>
          <a:p>
            <a:pPr marL="984250" indent="-533400" algn="l">
              <a:buFont typeface="Wingdings" pitchFamily="2" charset="2"/>
              <a:buChar char="ü"/>
            </a:pPr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Naplánovať si ako cieľ naplniť</a:t>
            </a:r>
          </a:p>
          <a:p>
            <a:pPr marL="984250" indent="-533400" algn="l">
              <a:buFont typeface="Wingdings" pitchFamily="2" charset="2"/>
              <a:buChar char="ü"/>
            </a:pPr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Plniť si svoj plán</a:t>
            </a:r>
          </a:p>
          <a:p>
            <a:pPr marL="984250" indent="-533400" algn="l">
              <a:buFont typeface="Wingdings" pitchFamily="2" charset="2"/>
              <a:buChar char="ü"/>
            </a:pPr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Vyhodnocovať riziká a </a:t>
            </a:r>
          </a:p>
          <a:p>
            <a:pPr marL="984250" indent="-533400" algn="l"/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plán dopĺňať, prípadne meniť</a:t>
            </a:r>
          </a:p>
          <a:p>
            <a:pPr marL="984250" indent="-533400" algn="l">
              <a:buFont typeface="Wingdings" pitchFamily="2" charset="2"/>
              <a:buChar char="ü"/>
            </a:pPr>
            <a:r>
              <a:rPr lang="sk-SK" sz="2400" dirty="0">
                <a:solidFill>
                  <a:srgbClr val="3366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Správať sa zodpovedne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algn="ctr"/>
            <a:r>
              <a:rPr lang="sk-SK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Niekoľko zákonov súvisiacich </a:t>
            </a:r>
            <a:br>
              <a:rPr lang="sk-SK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k-SK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 podnikaním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Živnostenský zákon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Obchodný zákonník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dani z príjmov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DPH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zdravotnom poistení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sociálnom poistení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účtovníctve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Zákon o cestovných náhradách</a:t>
            </a:r>
          </a:p>
          <a:p>
            <a:pPr marL="2686050" indent="-1077913">
              <a:buFont typeface="Wingdings" pitchFamily="2" charset="2"/>
              <a:buChar char="Ø"/>
            </a:pPr>
            <a:r>
              <a:rPr lang="sk-SK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ďalšie, je ich približne 50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8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Vyhľadávanie zákonov</a:t>
            </a:r>
            <a:br>
              <a:rPr lang="sk-SK" sz="28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k-SK" sz="2200" b="1" dirty="0" err="1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www.slov-lex.sk</a:t>
            </a:r>
            <a:r>
              <a:rPr lang="sk-SK" sz="22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k-SK" sz="2800" b="1" spc="50" dirty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k-SK" sz="2800" b="1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09600" y="2315815"/>
            <a:ext cx="6348413" cy="357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Vyhľadávanie</a:t>
            </a:r>
            <a:r>
              <a:rPr lang="sk-SK" sz="24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zákonov</a:t>
            </a:r>
            <a:endParaRPr lang="sk-SK" sz="2400" dirty="0"/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315815"/>
            <a:ext cx="6348413" cy="357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Zákon o živnostenskom podnikaní číslo 455/1991 Z.z</a:t>
            </a:r>
            <a:r>
              <a:rPr lang="sk-SK" dirty="0"/>
              <a:t>.</a:t>
            </a:r>
          </a:p>
        </p:txBody>
      </p:sp>
      <p:pic>
        <p:nvPicPr>
          <p:cNvPr id="6" name="Zástupný symbol obsahu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922" y="1340768"/>
            <a:ext cx="8046156" cy="478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Základné pojmy</a:t>
            </a:r>
            <a:endParaRPr lang="sk-SK" sz="2500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77484"/>
              </p:ext>
            </p:extLst>
          </p:nvPr>
        </p:nvGraphicFramePr>
        <p:xfrm>
          <a:off x="609597" y="1412776"/>
          <a:ext cx="7058746" cy="4320479"/>
        </p:xfrm>
        <a:graphic>
          <a:graphicData uri="http://schemas.openxmlformats.org/drawingml/2006/table">
            <a:tbl>
              <a:tblPr/>
              <a:tblGrid>
                <a:gridCol w="2322601">
                  <a:extLst>
                    <a:ext uri="{9D8B030D-6E8A-4147-A177-3AD203B41FA5}">
                      <a16:colId xmlns:a16="http://schemas.microsoft.com/office/drawing/2014/main" val="4281967413"/>
                    </a:ext>
                  </a:extLst>
                </a:gridCol>
                <a:gridCol w="1206772">
                  <a:extLst>
                    <a:ext uri="{9D8B030D-6E8A-4147-A177-3AD203B41FA5}">
                      <a16:colId xmlns:a16="http://schemas.microsoft.com/office/drawing/2014/main" val="4089494080"/>
                    </a:ext>
                  </a:extLst>
                </a:gridCol>
                <a:gridCol w="2322601">
                  <a:extLst>
                    <a:ext uri="{9D8B030D-6E8A-4147-A177-3AD203B41FA5}">
                      <a16:colId xmlns:a16="http://schemas.microsoft.com/office/drawing/2014/main" val="668059312"/>
                    </a:ext>
                  </a:extLst>
                </a:gridCol>
                <a:gridCol w="1206772">
                  <a:extLst>
                    <a:ext uri="{9D8B030D-6E8A-4147-A177-3AD203B41FA5}">
                      <a16:colId xmlns:a16="http://schemas.microsoft.com/office/drawing/2014/main" val="3496343124"/>
                    </a:ext>
                  </a:extLst>
                </a:gridCol>
              </a:tblGrid>
              <a:tr h="5451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Pohľadávky - moji dlžníci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Záväzky - ja som dlžná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962021"/>
                  </a:ext>
                </a:extLst>
              </a:tr>
              <a:tr h="537031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Zamestnávateľ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Nájom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884565"/>
                  </a:ext>
                </a:extLst>
              </a:tr>
              <a:tr h="537031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Štát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Pôžička banka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28846"/>
                  </a:ext>
                </a:extLst>
              </a:tr>
              <a:tr h="537031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Suseda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590104"/>
                  </a:ext>
                </a:extLst>
              </a:tr>
              <a:tr h="537031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492089"/>
                  </a:ext>
                </a:extLst>
              </a:tr>
              <a:tr h="53703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969094"/>
                  </a:ext>
                </a:extLst>
              </a:tr>
              <a:tr h="545108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012530"/>
                  </a:ext>
                </a:extLst>
              </a:tr>
              <a:tr h="545108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Spolu: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Spolu: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4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500" b="1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Základné pojmy</a:t>
            </a:r>
            <a:endParaRPr lang="sk-SK" sz="2500" dirty="0"/>
          </a:p>
        </p:txBody>
      </p:sp>
      <p:graphicFrame>
        <p:nvGraphicFramePr>
          <p:cNvPr id="7" name="Zástupný objekt pre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259472"/>
              </p:ext>
            </p:extLst>
          </p:nvPr>
        </p:nvGraphicFramePr>
        <p:xfrm>
          <a:off x="457200" y="1417640"/>
          <a:ext cx="7067128" cy="4459632"/>
        </p:xfrm>
        <a:graphic>
          <a:graphicData uri="http://schemas.openxmlformats.org/drawingml/2006/table">
            <a:tbl>
              <a:tblPr/>
              <a:tblGrid>
                <a:gridCol w="2324161">
                  <a:extLst>
                    <a:ext uri="{9D8B030D-6E8A-4147-A177-3AD203B41FA5}">
                      <a16:colId xmlns:a16="http://schemas.microsoft.com/office/drawing/2014/main" val="2293234769"/>
                    </a:ext>
                  </a:extLst>
                </a:gridCol>
                <a:gridCol w="1209403">
                  <a:extLst>
                    <a:ext uri="{9D8B030D-6E8A-4147-A177-3AD203B41FA5}">
                      <a16:colId xmlns:a16="http://schemas.microsoft.com/office/drawing/2014/main" val="893531290"/>
                    </a:ext>
                  </a:extLst>
                </a:gridCol>
                <a:gridCol w="2324161">
                  <a:extLst>
                    <a:ext uri="{9D8B030D-6E8A-4147-A177-3AD203B41FA5}">
                      <a16:colId xmlns:a16="http://schemas.microsoft.com/office/drawing/2014/main" val="2142543989"/>
                    </a:ext>
                  </a:extLst>
                </a:gridCol>
                <a:gridCol w="1209403">
                  <a:extLst>
                    <a:ext uri="{9D8B030D-6E8A-4147-A177-3AD203B41FA5}">
                      <a16:colId xmlns:a16="http://schemas.microsoft.com/office/drawing/2014/main" val="1491100809"/>
                    </a:ext>
                  </a:extLst>
                </a:gridCol>
              </a:tblGrid>
              <a:tr h="5004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Majetok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Zásoby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91562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Byt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Maslo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574342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Auto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Chlieb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950761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Chladnička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Žehlička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032106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Toaletný papier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462109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Oblečenie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220343"/>
                  </a:ext>
                </a:extLst>
              </a:tr>
              <a:tr h="49304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Olej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623733"/>
                  </a:ext>
                </a:extLst>
              </a:tr>
              <a:tr h="500458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179182"/>
                  </a:ext>
                </a:extLst>
              </a:tr>
              <a:tr h="500458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Spolu: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Spolu: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57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43289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1377</TotalTime>
  <Words>396</Words>
  <Application>Microsoft Office PowerPoint</Application>
  <PresentationFormat>Prezentácia na obrazovke (4:3)</PresentationFormat>
  <Paragraphs>183</Paragraphs>
  <Slides>19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Fazeta</vt:lpstr>
      <vt:lpstr>                    </vt:lpstr>
      <vt:lpstr>  </vt:lpstr>
      <vt:lpstr>Čo musíme vedieť a spraviť, aby podnikanie prebiehalo podľa našich predstáv ?</vt:lpstr>
      <vt:lpstr>Niekoľko zákonov súvisiacich  s podnikaním </vt:lpstr>
      <vt:lpstr> Vyhľadávanie zákonov www.slov-lex.sk  </vt:lpstr>
      <vt:lpstr>Vyhľadávanie zákonov</vt:lpstr>
      <vt:lpstr>Zákon o živnostenskom podnikaní číslo 455/1991 Z.z.</vt:lpstr>
      <vt:lpstr>Základné pojmy</vt:lpstr>
      <vt:lpstr>Základné pojmy</vt:lpstr>
      <vt:lpstr>Čo je to zisk ?</vt:lpstr>
      <vt:lpstr>Príjmy – výnosy z podnikania</vt:lpstr>
      <vt:lpstr>Príjmy – výnosy  z podnikania</vt:lpstr>
      <vt:lpstr>Výdavky – náklady z podnikania</vt:lpstr>
      <vt:lpstr>Výdavky – náklady z podnikania</vt:lpstr>
      <vt:lpstr>Príjmy – výnosy z podnikania Časové obdobie dosahovania príjmu</vt:lpstr>
      <vt:lpstr>Postup výpočtu osobnej spotreby </vt:lpstr>
      <vt:lpstr>Ďalší prepočet</vt:lpstr>
      <vt:lpstr>Predpokladané príjmy a výdavky z podnikania</vt:lpstr>
      <vt:lpstr>ĎAKUJEM ZA POZORNOSŤ   Jana Vozáryová Členka Asociácie lektorov a kariérnych poradcov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Účtovníctvo v praxi</dc:title>
  <dc:creator>Jana</dc:creator>
  <cp:lastModifiedBy>Jana</cp:lastModifiedBy>
  <cp:revision>109</cp:revision>
  <cp:lastPrinted>2016-10-02T17:25:36Z</cp:lastPrinted>
  <dcterms:created xsi:type="dcterms:W3CDTF">2015-10-23T06:41:02Z</dcterms:created>
  <dcterms:modified xsi:type="dcterms:W3CDTF">2016-10-02T18:53:53Z</dcterms:modified>
</cp:coreProperties>
</file>